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D5C82-E000-44AB-BB30-E07247B49AF9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7FB7-7F5C-44EF-A50C-EF941F243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4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D5C82-E000-44AB-BB30-E07247B49AF9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7FB7-7F5C-44EF-A50C-EF941F243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D5C82-E000-44AB-BB30-E07247B49AF9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7FB7-7F5C-44EF-A50C-EF941F243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9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D5C82-E000-44AB-BB30-E07247B49AF9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7FB7-7F5C-44EF-A50C-EF941F243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31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D5C82-E000-44AB-BB30-E07247B49AF9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7FB7-7F5C-44EF-A50C-EF941F243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82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D5C82-E000-44AB-BB30-E07247B49AF9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7FB7-7F5C-44EF-A50C-EF941F243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86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D5C82-E000-44AB-BB30-E07247B49AF9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7FB7-7F5C-44EF-A50C-EF941F243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99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D5C82-E000-44AB-BB30-E07247B49AF9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7FB7-7F5C-44EF-A50C-EF941F243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34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D5C82-E000-44AB-BB30-E07247B49AF9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7FB7-7F5C-44EF-A50C-EF941F243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07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D5C82-E000-44AB-BB30-E07247B49AF9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7FB7-7F5C-44EF-A50C-EF941F243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88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D5C82-E000-44AB-BB30-E07247B49AF9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7FB7-7F5C-44EF-A50C-EF941F243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00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D5C82-E000-44AB-BB30-E07247B49AF9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47FB7-7F5C-44EF-A50C-EF941F243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1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jpeg"/><Relationship Id="rId1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5636" y="2348880"/>
            <a:ext cx="6876764" cy="304698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международные неправительственные экологические организации</a:t>
            </a:r>
            <a:endParaRPr lang="ru-RU" sz="48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661248"/>
            <a:ext cx="4572000" cy="95410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Студентки группы П-32</a:t>
            </a:r>
          </a:p>
          <a:p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Лапицкой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Виктории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8532" y="260648"/>
            <a:ext cx="7766936" cy="102561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Республики Беларусь</a:t>
            </a:r>
            <a:b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образования «Гомельский государственный университет имени Франциска Скорины»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354703"/>
            <a:ext cx="8712968" cy="13542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СУРС по международному публичному праву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тему</a:t>
            </a:r>
            <a:r>
              <a:rPr lang="ru-RU" sz="5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5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dirty="0"/>
          </a:p>
        </p:txBody>
      </p:sp>
      <p:pic>
        <p:nvPicPr>
          <p:cNvPr id="9" name="Рисунок 5" descr="0fa33914a43bca60147d5da1f0a886d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0460">
            <a:off x="6489724" y="4949961"/>
            <a:ext cx="952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Бабочка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5953">
            <a:off x="1779159" y="1891679"/>
            <a:ext cx="109386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58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Правосубъектность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514116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отличаются некоммерческим характером. Бюджет объединений образуется за счет членских взносов и пожертвований, а также прочих источников. Деятельность организаций основывается на добровольном начале, опирается на принцип независимости, который в обязательном порядке закреплен в уставе любой МНПО.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его положениях также отражены обязанности и права объединения. На основании этой уставной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правосубъектности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многие МНПО получили возможность в ряде случаев обязывать своими определенными решениями государства без получения их согласия. Другими словами, существуют международные неправительственные формирования, которые приобрели в отношении ряда суверенных стран определенный объем распорядительных (самостоятельных) полномочий. Это проявляется, например, в деятельности МНПО универсального (МВФ) и регионального (ЕС)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4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404938" cy="140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3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заключение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5069160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 настоящего времени конкретно не решен вопрос о правовом статусе рассматриваемых организаций.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авторы говорят о том, что МНПО не относится к категории субъектов мирового права.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связи с отсутствием в таком случае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правосубъектности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международного характера вопрос о правовом статусе не возникает.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мнению других авторов, МНПО выступают в качестве субъектов внешнеполитических отношений. Однако данная точка зрения подверглась в свое время критике. Это связано с тем, что быть субъектом отношений, не имея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правосубъектности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нельзя.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3" descr="ag00142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236" y="-22270"/>
            <a:ext cx="1534071" cy="191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6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717032"/>
            <a:ext cx="8291264" cy="1786210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11" descr="ag00334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2016224" cy="183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16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Общие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рамках современных внешнеполитических отношений существенно возросла роль международных неправительственных организаций, их значение в сотрудничестве государств.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мировых правовых изданиях МНПО подвергаются исследованиям достаточно давно. Изучается сущность, закономерность формирования, статус международных неправительственных организаций.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последнее время их активность в сфере решения проблем, связанных с защитой человеческих прав, внешнеполитической безопасностью, охраной среды, стала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закономерной.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http://www.micapi.ro/poze_art/1/top-5-evenimente-importante-7-februar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www.micapi.ro/poze_art/1/top-5-evenimente-importante-7-februari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://www.micapi.ro/poze_art/1/top-5-evenimente-importante-7-februari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://www.micapi.ro/poze_art/1/top-5-evenimente-importante-7-februarie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5" descr="37r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292" y="7937"/>
            <a:ext cx="2051720" cy="194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3" descr="18d4fe4e432762959454b5637960f7e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843" y="4941168"/>
            <a:ext cx="1739137" cy="188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00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Список организаций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571184" cy="4525963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350.org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Общероссийское движение ЭКА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BirdLife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International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Беллона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Всемирный союз охраны природы (IUCN)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Всемирный фонд дикой природы (WWF)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Гринпис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Greenpeace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Инициатива Хартия Земли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Nature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Organization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(WNO)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Социально-экологический союз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Экоаудит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Служба экологической реставрации (Служба ЭР)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Ecodelo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Общероссийская общественная организация "Зеленый патруль"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Зеленый Крест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Фонд "Русский углерод"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Межрегиональная экологическая общественная организация "Зеленый Фронт"</a:t>
            </a:r>
          </a:p>
        </p:txBody>
      </p:sp>
      <p:sp>
        <p:nvSpPr>
          <p:cNvPr id="4" name="AutoShape 2" descr="http://www.micapi.ro/poze_art/1/top-5-evenimente-importante-7-februar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www.micapi.ro/poze_art/1/top-5-evenimente-importante-7-februari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://www.micapi.ro/poze_art/1/top-5-evenimente-importante-7-februari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://www.micapi.ro/poze_art/1/top-5-evenimente-importante-7-februarie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://www.patriot47.ru/generic/uploaded/green_cros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77" b="90000" l="6000" r="96000">
                        <a14:foregroundMark x1="76000" y1="44615" x2="76000" y2="44615"/>
                        <a14:foregroundMark x1="56000" y1="63077" x2="56000" y2="63077"/>
                        <a14:foregroundMark x1="96000" y1="42308" x2="96000" y2="42308"/>
                        <a14:foregroundMark x1="39000" y1="3846" x2="39000" y2="3846"/>
                        <a14:foregroundMark x1="18000" y1="78462" x2="18000" y2="78462"/>
                        <a14:foregroundMark x1="28000" y1="78462" x2="28000" y2="78462"/>
                        <a14:foregroundMark x1="35000" y1="76923" x2="35000" y2="76923"/>
                        <a14:foregroundMark x1="44000" y1="78462" x2="44000" y2="78462"/>
                        <a14:foregroundMark x1="56000" y1="75385" x2="56000" y2="75385"/>
                        <a14:foregroundMark x1="62000" y1="76923" x2="62000" y2="76923"/>
                        <a14:foregroundMark x1="81000" y1="76923" x2="81000" y2="76923"/>
                        <a14:foregroundMark x1="75000" y1="76154" x2="75000" y2="76154"/>
                        <a14:foregroundMark x1="28000" y1="86923" x2="67000" y2="86923"/>
                        <a14:foregroundMark x1="18000" y1="76154" x2="83000" y2="7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99787"/>
            <a:ext cx="1691735" cy="219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huntlogo.com/wp-content/uploads/2011/09/wwf-logo-1024x819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4824" y1="53358" x2="44824" y2="53358"/>
                        <a14:foregroundMark x1="60547" y1="38950" x2="60547" y2="38950"/>
                        <a14:foregroundMark x1="48926" y1="37241" x2="48926" y2="37241"/>
                        <a14:foregroundMark x1="66016" y1="21856" x2="66016" y2="21856"/>
                        <a14:foregroundMark x1="40820" y1="84982" x2="40820" y2="84982"/>
                        <a14:foregroundMark x1="55078" y1="84982" x2="55078" y2="84982"/>
                        <a14:foregroundMark x1="62598" y1="81563" x2="62598" y2="81563"/>
                        <a14:foregroundMark x1="37402" y1="66178" x2="37402" y2="66178"/>
                        <a14:foregroundMark x1="53027" y1="45788" x2="53027" y2="45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704" y="3356992"/>
            <a:ext cx="2033149" cy="162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im1-tub-by.yandex.net/i?id=0cf6e7a48936a2ea7d62e648926bd428&amp;n=33&amp;h=190&amp;w=480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5" b="96377" l="2500" r="98125">
                        <a14:foregroundMark x1="29792" y1="31159" x2="29792" y2="31159"/>
                        <a14:foregroundMark x1="47500" y1="44203" x2="47500" y2="44203"/>
                        <a14:foregroundMark x1="57500" y1="76812" x2="57500" y2="76812"/>
                        <a14:foregroundMark x1="67500" y1="84058" x2="67500" y2="84058"/>
                        <a14:foregroundMark x1="60208" y1="40580" x2="60208" y2="40580"/>
                        <a14:foregroundMark x1="60625" y1="40580" x2="59792" y2="71014"/>
                        <a14:foregroundMark x1="33958" y1="17391" x2="30625" y2="42754"/>
                        <a14:foregroundMark x1="77500" y1="65942" x2="77500" y2="65942"/>
                        <a14:foregroundMark x1="78542" y1="80435" x2="78542" y2="80435"/>
                        <a14:foregroundMark x1="83333" y1="74638" x2="83333" y2="74638"/>
                        <a14:foregroundMark x1="90625" y1="73188" x2="90625" y2="73188"/>
                        <a14:foregroundMark x1="96458" y1="76812" x2="96458" y2="7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68960"/>
            <a:ext cx="4019607" cy="115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permv.ru/photo/1/22364/_9b3b008bb585d7d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34717"/>
            <a:ext cx="3673314" cy="105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.scoop.it/-oLgereAvmOSH_uBxwMCkYXXXL4j3HpexhjNOf_P3YlV-GWl2BudQ7D1tScLHlu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3380" r="95869">
                        <a14:foregroundMark x1="12582" y1="55000" x2="12582" y2="55000"/>
                        <a14:foregroundMark x1="3474" y1="62500" x2="3474" y2="62500"/>
                        <a14:foregroundMark x1="28920" y1="44000" x2="28920" y2="44000"/>
                        <a14:foregroundMark x1="37277" y1="44000" x2="37277" y2="44000"/>
                        <a14:foregroundMark x1="47418" y1="64500" x2="47418" y2="64500"/>
                        <a14:foregroundMark x1="53333" y1="44000" x2="53333" y2="44000"/>
                        <a14:foregroundMark x1="60282" y1="51500" x2="60282" y2="51500"/>
                        <a14:foregroundMark x1="71080" y1="48000" x2="71080" y2="48000"/>
                        <a14:foregroundMark x1="81221" y1="62500" x2="81221" y2="62500"/>
                        <a14:foregroundMark x1="95869" y1="20000" x2="95869" y2="2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3831887" cy="71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free-lancers.net/posted_preview/9AA5489292B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767" b="95652" l="10000" r="90000">
                        <a14:foregroundMark x1="79000" y1="38735" x2="79000" y2="38735"/>
                        <a14:foregroundMark x1="63500" y1="44269" x2="63500" y2="44269"/>
                        <a14:foregroundMark x1="25000" y1="85375" x2="25000" y2="85375"/>
                        <a14:foregroundMark x1="36500" y1="83794" x2="36500" y2="83794"/>
                        <a14:foregroundMark x1="52500" y1="81028" x2="52500" y2="81028"/>
                        <a14:foregroundMark x1="68500" y1="81423" x2="68500" y2="81423"/>
                        <a14:foregroundMark x1="77500" y1="77866" x2="77500" y2="778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45579"/>
            <a:ext cx="19050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j0223738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05754"/>
            <a:ext cx="1368425" cy="11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40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Причины появления МНПО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6916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6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Увеличение количества межправительственных международных организаций, а также их усиливающееся влияние обуславливается рядом факторов. К ним, в частности, относят: Возникновение новых проблем глобального характера. Для решения многих из них возможностей государств недостаточно. В связи с этим межправительственные и неправительственные международные организации объединяются в совместном поиске тех или иных вариантов выполнения поставленных задач. Усиление в сфере внутренних и внешних государственных отношений демократических процессов, проявляющихся в стремлении сделать более открытым общество. Многообразие новых международных связей. Для их адекватного выражения необходимо формирование современных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институтов.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существующих сегодня условиях внешнеполитические отношения не могут охватить всего разнообразия взаимодействий. Вследствие усложнения связей повышается и удельный вес неправительственного сотрудничества. Усиление значения мирового общественного мнения позволяет характеризовать его как фактор, оказывающий влияние на поиск и последующее принятие решений в той или иной конфликтной ситуации, на подход власти к разным проблемам мирового масштаба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7" descr="39d9fc251bfb6691f195990a903c79d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" y="-8414"/>
            <a:ext cx="1113833" cy="80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0" descr="a74a7c02b410aaf3a98cf8e0a1f7f98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726" y="48704"/>
            <a:ext cx="1161274" cy="78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4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Научный анализ активности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95616"/>
            <a:ext cx="8701430" cy="2618493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Актуальность состоит в том, что хотя ранее и проводились исследования, сегодня нет единого мнения о содержании деятельности международных неправительственных организаций. Недостаточно изучены пути и формы влияния МНПО на внешнеполитические отношения. </a:t>
            </a:r>
          </a:p>
        </p:txBody>
      </p:sp>
      <p:pic>
        <p:nvPicPr>
          <p:cNvPr id="3074" name="Picture 2" descr="http://www.notarial.by/images/sl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4281636" cy="2134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35496" y="3847688"/>
            <a:ext cx="45365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Потенциал, которым обладают неправительственные международные организации в решении мировых проблем, также определен не в полной мере.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74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Значение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5141168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Деятельность международных неправительственных организаций распространяется на все сферы современных внешнеполитических отношений. Более того, в некоторых областях эти формирования занимают лидирующие позиции. Так, образован Международный институт гуманитарного права (1970 г.). В его рамках регулярно созываются семинары, где проводится обучение офицеров обычаям и законам войны, нормам, ориентированным на обеспечение защиты беженцев.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1873 году была сформирована Ассоциация по международному праву. Она координирует исследования актуальных проблем мирового публичного и частного права. Международный комитет Красного Креста в своей работе руководствуется принципами независимости, гуманности, нейтральности, беспристрастности, добровольности, универсальности и единства. Эта организация внесла огромный вклад в процесс разработки норм гуманитарного международного права.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активном участии МККК создана Женевская конвенция по улучшению участи больных и раненых в действующей армии, Гаагская конвенция о применении Женевских положений по защите жертв 1949 года к морской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войне.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1" descr="searching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542" y="-99392"/>
            <a:ext cx="2247762" cy="164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9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сотрудничества с прочими объединениями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5141168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Неправительственные международные и межправительственные организации, как выше было сказано, достаточно тесно взаимодействуют друг с другом. Основной формой такого сотрудничества является консультативное положение. Все межправительственные образования предоставляют неправительственным организациям консультативный статус по собственным правилам. Получение его означает в первую очередь признание полезности активности МНПО. Кроме этого, такой статус отражает повышение авторитета, которым обладают те или иные международные неправительственные организации, и влияния на развитие современных внешнеполитических отношений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2" descr="ag0063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109" y="2167954"/>
            <a:ext cx="1349375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79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3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Отличительные черты МНПО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141168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Неправительственной международной организацией является добровольное объединение общественных формирований. Из этого следует, что им свойственны черты, характерные для общественного образования.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Неправительственные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международные организации обладают специфическими особенностями. В частности, они формируются для выполнения определенных задач, в процессе которых осуществляется реализация их права.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Неправительственные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международные организации – это не органы, которые выражают государственную волю. Их резолюции и мнение не охватываются процессом образования норм. Вместе с этим необходимо отметить, что неправительственные международные организации оказывают влияние на позицию, которую занимает то или иное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311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Правосубъектность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514116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соответствии с резолюцией Генеральной Ассамблеи ООН МНПО считается любая международная организация, не сформированная на основании положений межправительственного соглашения и не ставящая целью извлечение прибыли. Эти объединения имеют свои обязанности и права.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совокупности они формируют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правосубъектность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Она прямо вытекает из свойственной им правовой природы. Охарактеризовать ее можно так: "МНПО не входят в категорию частных формирований, поскольку объединяют несколько частных лиц, в ряде случаев государственных деятелей, но не включают в себя государства в лице принадлежащих им политических органов".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AG00001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133251"/>
            <a:ext cx="1281608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0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36CF89BB20794CB8162050F86E0FBB" ma:contentTypeVersion="0" ma:contentTypeDescription="Создание документа." ma:contentTypeScope="" ma:versionID="7e4c103b61a28e60d0588a268d02a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50B1C1-47A6-4B8D-8091-AF1839B361EA}"/>
</file>

<file path=customXml/itemProps2.xml><?xml version="1.0" encoding="utf-8"?>
<ds:datastoreItem xmlns:ds="http://schemas.openxmlformats.org/officeDocument/2006/customXml" ds:itemID="{88C863A9-04A8-4A02-B4CE-43EFE0D94FA5}"/>
</file>

<file path=customXml/itemProps3.xml><?xml version="1.0" encoding="utf-8"?>
<ds:datastoreItem xmlns:ds="http://schemas.openxmlformats.org/officeDocument/2006/customXml" ds:itemID="{534514FF-90D3-4F3A-832A-A12B6C95318E}"/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985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Общие сведения</vt:lpstr>
      <vt:lpstr>Список организаций</vt:lpstr>
      <vt:lpstr>Причины появления МНПО</vt:lpstr>
      <vt:lpstr>Научный анализ активности</vt:lpstr>
      <vt:lpstr>Значение</vt:lpstr>
      <vt:lpstr>Особенности сотрудничества с прочими объединениями</vt:lpstr>
      <vt:lpstr>Отличительные черты МНПО</vt:lpstr>
      <vt:lpstr>Правосубъектность </vt:lpstr>
      <vt:lpstr>Правосубъектность </vt:lpstr>
      <vt:lpstr>В заключение </vt:lpstr>
      <vt:lpstr>Спасибо за внимание!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 Belonozhko</cp:lastModifiedBy>
  <cp:revision>14</cp:revision>
  <dcterms:created xsi:type="dcterms:W3CDTF">2015-11-27T20:09:08Z</dcterms:created>
  <dcterms:modified xsi:type="dcterms:W3CDTF">2016-03-08T19:14:58Z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0x0101004136CF89BB20794CB8162050F86E0FBB</vt:lpwstr>
  </property>
</Properties>
</file>